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7"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376648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1208546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69121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2825861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586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313670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236321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298656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19894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F7475-D21D-4B34-AC08-7B87D0D02DE2}" type="datetimeFigureOut">
              <a:rPr lang="fa-IR" smtClean="0"/>
              <a:t>1445/07/03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401839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6F7475-D21D-4B34-AC08-7B87D0D02DE2}" type="datetimeFigureOut">
              <a:rPr lang="fa-IR" smtClean="0"/>
              <a:t>1445/07/03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417032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6F7475-D21D-4B34-AC08-7B87D0D02DE2}" type="datetimeFigureOut">
              <a:rPr lang="fa-IR" smtClean="0"/>
              <a:t>1445/07/03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204798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6F7475-D21D-4B34-AC08-7B87D0D02DE2}" type="datetimeFigureOut">
              <a:rPr lang="fa-IR" smtClean="0"/>
              <a:t>1445/07/03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400501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F7475-D21D-4B34-AC08-7B87D0D02DE2}" type="datetimeFigureOut">
              <a:rPr lang="fa-IR" smtClean="0"/>
              <a:t>1445/07/03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314173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F7475-D21D-4B34-AC08-7B87D0D02DE2}" type="datetimeFigureOut">
              <a:rPr lang="fa-IR" smtClean="0"/>
              <a:t>1445/07/03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149481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F7475-D21D-4B34-AC08-7B87D0D02DE2}" type="datetimeFigureOut">
              <a:rPr lang="fa-IR" smtClean="0"/>
              <a:t>1445/07/03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0F15929-1C18-4B95-8982-2B309BFAC8AD}" type="slidenum">
              <a:rPr lang="fa-IR" smtClean="0"/>
              <a:t>‹#›</a:t>
            </a:fld>
            <a:endParaRPr lang="fa-IR"/>
          </a:p>
        </p:txBody>
      </p:sp>
    </p:spTree>
    <p:extLst>
      <p:ext uri="{BB962C8B-B14F-4D97-AF65-F5344CB8AC3E}">
        <p14:creationId xmlns:p14="http://schemas.microsoft.com/office/powerpoint/2010/main" val="133440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6F7475-D21D-4B34-AC08-7B87D0D02DE2}" type="datetimeFigureOut">
              <a:rPr lang="fa-IR" smtClean="0"/>
              <a:t>1445/07/03</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F15929-1C18-4B95-8982-2B309BFAC8AD}" type="slidenum">
              <a:rPr lang="fa-IR" smtClean="0"/>
              <a:t>‹#›</a:t>
            </a:fld>
            <a:endParaRPr lang="fa-IR"/>
          </a:p>
        </p:txBody>
      </p:sp>
    </p:spTree>
    <p:extLst>
      <p:ext uri="{BB962C8B-B14F-4D97-AF65-F5344CB8AC3E}">
        <p14:creationId xmlns:p14="http://schemas.microsoft.com/office/powerpoint/2010/main" val="349668301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ehe.ir/1957/ionizing-radiation-control-in-hospital.html" TargetMode="External"/><Relationship Id="rId2" Type="http://schemas.openxmlformats.org/officeDocument/2006/relationships/hyperlink" Target="https://iehe.ir/1198/%d8%a8%db%8c%d9%85%d8%a7%d8%b1%db%8c-%d8%a2%d8%b2%d8%a8%d8%b3%d8%aa%d9%88%d8%b2-%d8%af%d8%a7%d9%86%d9%84%d9%88%d8%af-%d9%be%d8%a7%d9%88%d8%b1%d9%be%d9%88%db%8c%d9%86%d8%aa.html"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804" y="918631"/>
            <a:ext cx="7766936" cy="1646302"/>
          </a:xfrm>
        </p:spPr>
        <p:txBody>
          <a:bodyPr/>
          <a:lstStyle/>
          <a:p>
            <a:r>
              <a:rPr lang="fa-IR" dirty="0" smtClean="0"/>
              <a:t>تحلیل و آنالیز نتایج معاینات طب کار در صنایع</a:t>
            </a:r>
            <a:endParaRPr lang="fa-IR" dirty="0"/>
          </a:p>
        </p:txBody>
      </p:sp>
      <p:sp>
        <p:nvSpPr>
          <p:cNvPr id="3" name="Subtitle 2"/>
          <p:cNvSpPr>
            <a:spLocks noGrp="1"/>
          </p:cNvSpPr>
          <p:nvPr>
            <p:ph type="subTitle" idx="1"/>
          </p:nvPr>
        </p:nvSpPr>
        <p:spPr>
          <a:xfrm>
            <a:off x="332894" y="2564933"/>
            <a:ext cx="7766936" cy="1096899"/>
          </a:xfrm>
        </p:spPr>
        <p:txBody>
          <a:bodyPr/>
          <a:lstStyle/>
          <a:p>
            <a:r>
              <a:rPr lang="fa-IR" dirty="0" smtClean="0"/>
              <a:t>شبکه بهداشت و درمان پیشوا 1402</a:t>
            </a:r>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205863"/>
            <a:ext cx="4372627" cy="3652137"/>
          </a:xfrm>
          <a:prstGeom prst="rect">
            <a:avLst/>
          </a:prstGeom>
        </p:spPr>
      </p:pic>
    </p:spTree>
    <p:extLst>
      <p:ext uri="{BB962C8B-B14F-4D97-AF65-F5344CB8AC3E}">
        <p14:creationId xmlns:p14="http://schemas.microsoft.com/office/powerpoint/2010/main" val="390119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t>
            </a:r>
            <a:endParaRPr lang="fa-IR" dirty="0"/>
          </a:p>
        </p:txBody>
      </p:sp>
      <p:sp>
        <p:nvSpPr>
          <p:cNvPr id="3" name="Content Placeholder 2"/>
          <p:cNvSpPr>
            <a:spLocks noGrp="1"/>
          </p:cNvSpPr>
          <p:nvPr>
            <p:ph idx="1"/>
          </p:nvPr>
        </p:nvSpPr>
        <p:spPr/>
        <p:txBody>
          <a:bodyPr/>
          <a:lstStyle/>
          <a:p>
            <a:r>
              <a:rPr lang="fa-IR" dirty="0" smtClean="0"/>
              <a:t>معاینات موردی  .........  طب کار پارسیان (متخصص طب کار)</a:t>
            </a:r>
          </a:p>
          <a:p>
            <a:r>
              <a:rPr lang="fa-IR" dirty="0" smtClean="0"/>
              <a:t>معاینات رانندگان ..........</a:t>
            </a:r>
            <a:r>
              <a:rPr lang="fa-IR" dirty="0" smtClean="0"/>
              <a:t> طب کار پارسیان (مجوز راهنمایی رانندگی )</a:t>
            </a:r>
          </a:p>
          <a:p>
            <a:endParaRPr lang="fa-IR" dirty="0"/>
          </a:p>
        </p:txBody>
      </p:sp>
    </p:spTree>
    <p:extLst>
      <p:ext uri="{BB962C8B-B14F-4D97-AF65-F5344CB8AC3E}">
        <p14:creationId xmlns:p14="http://schemas.microsoft.com/office/powerpoint/2010/main" val="24127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t>رعایت نکات ضروری در انجام معاینات دوره ای</a:t>
            </a:r>
            <a:br>
              <a:rPr lang="fa-IR" b="1" dirty="0"/>
            </a:br>
            <a:endParaRPr lang="fa-IR" dirty="0"/>
          </a:p>
        </p:txBody>
      </p:sp>
      <p:sp>
        <p:nvSpPr>
          <p:cNvPr id="3" name="Content Placeholder 2"/>
          <p:cNvSpPr>
            <a:spLocks noGrp="1"/>
          </p:cNvSpPr>
          <p:nvPr>
            <p:ph idx="1"/>
          </p:nvPr>
        </p:nvSpPr>
        <p:spPr/>
        <p:txBody>
          <a:bodyPr/>
          <a:lstStyle/>
          <a:p>
            <a:r>
              <a:rPr lang="fa-IR" b="1" dirty="0"/>
              <a:t>۱)</a:t>
            </a:r>
            <a:r>
              <a:rPr lang="fa-IR" dirty="0"/>
              <a:t> تکمیل صحیح و کامل جدول اطلاعات طب کار و فرمهای استاندارد وزارت بهداشت</a:t>
            </a:r>
            <a:r>
              <a:rPr lang="fa-IR" dirty="0" smtClean="0"/>
              <a:t/>
            </a:r>
            <a:br>
              <a:rPr lang="fa-IR" dirty="0" smtClean="0"/>
            </a:br>
            <a:r>
              <a:rPr lang="fa-IR" b="1" dirty="0"/>
              <a:t>۲)</a:t>
            </a:r>
            <a:r>
              <a:rPr lang="fa-IR" dirty="0"/>
              <a:t> شناسایی و اندازه گیری موارد زیان آور هر شغل</a:t>
            </a:r>
            <a:r>
              <a:rPr lang="fa-IR" dirty="0" smtClean="0"/>
              <a:t/>
            </a:r>
            <a:br>
              <a:rPr lang="fa-IR" dirty="0" smtClean="0"/>
            </a:br>
            <a:r>
              <a:rPr lang="fa-IR" b="1" dirty="0"/>
              <a:t>۳)</a:t>
            </a:r>
            <a:r>
              <a:rPr lang="fa-IR" dirty="0"/>
              <a:t> تدوین راهنمای معاینات برای تمام مشاغل واحد صنعتی با توجه به خصوصیات موارد شغل</a:t>
            </a:r>
            <a:r>
              <a:rPr lang="fa-IR" dirty="0" smtClean="0"/>
              <a:t/>
            </a:r>
            <a:br>
              <a:rPr lang="fa-IR" dirty="0" smtClean="0"/>
            </a:br>
            <a:r>
              <a:rPr lang="fa-IR" b="1" dirty="0"/>
              <a:t>۴)</a:t>
            </a:r>
            <a:r>
              <a:rPr lang="fa-IR" dirty="0"/>
              <a:t> در صورت وجود هر یافته غیر طبیعی که شک به بیماری ناشی از کار را تقویت می کند ارجاع طبق آیین نامه ضروری است.</a:t>
            </a:r>
          </a:p>
        </p:txBody>
      </p:sp>
    </p:spTree>
    <p:extLst>
      <p:ext uri="{BB962C8B-B14F-4D97-AF65-F5344CB8AC3E}">
        <p14:creationId xmlns:p14="http://schemas.microsoft.com/office/powerpoint/2010/main" val="365877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قبل از انجام معاینات توسط شرکت های خصوصی</a:t>
            </a:r>
            <a:endParaRPr lang="fa-IR" dirty="0"/>
          </a:p>
        </p:txBody>
      </p:sp>
      <p:sp>
        <p:nvSpPr>
          <p:cNvPr id="3" name="Content Placeholder 2"/>
          <p:cNvSpPr>
            <a:spLocks noGrp="1"/>
          </p:cNvSpPr>
          <p:nvPr>
            <p:ph idx="1"/>
          </p:nvPr>
        </p:nvSpPr>
        <p:spPr/>
        <p:txBody>
          <a:bodyPr/>
          <a:lstStyle/>
          <a:p>
            <a:r>
              <a:rPr lang="fa-IR" dirty="0" smtClean="0"/>
              <a:t>ارسال پلان یا برنامه ریزی معاینات به کارشناس بهداشت حرفه ای صنعت و شبکه بهداشت و دریافت تاییدیه بازدید میدانی از کارخانه </a:t>
            </a:r>
          </a:p>
          <a:p>
            <a:r>
              <a:rPr lang="fa-IR" dirty="0" smtClean="0"/>
              <a:t>بررسی نتایج عوامل زیان آور </a:t>
            </a:r>
          </a:p>
          <a:p>
            <a:r>
              <a:rPr lang="fa-IR" dirty="0" smtClean="0"/>
              <a:t>ضروری است.</a:t>
            </a:r>
          </a:p>
          <a:p>
            <a:endParaRPr lang="fa-IR" dirty="0"/>
          </a:p>
          <a:p>
            <a:endParaRPr lang="fa-IR" dirty="0" smtClean="0"/>
          </a:p>
          <a:p>
            <a:r>
              <a:rPr lang="fa-IR" dirty="0" smtClean="0"/>
              <a:t>مکاتبه با شبکه بهداشت توسط شرکت خصوصی و اعلام روز معاینات جهت نظارت تیم فنی در آن روزضروری است.</a:t>
            </a:r>
            <a:endParaRPr lang="fa-IR" dirty="0"/>
          </a:p>
        </p:txBody>
      </p:sp>
    </p:spTree>
    <p:extLst>
      <p:ext uri="{BB962C8B-B14F-4D97-AF65-F5344CB8AC3E}">
        <p14:creationId xmlns:p14="http://schemas.microsoft.com/office/powerpoint/2010/main" val="78156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7048" y="0"/>
            <a:ext cx="6187370" cy="8061982"/>
          </a:xfrm>
        </p:spPr>
      </p:pic>
      <p:sp>
        <p:nvSpPr>
          <p:cNvPr id="5" name="Oval 4"/>
          <p:cNvSpPr/>
          <p:nvPr/>
        </p:nvSpPr>
        <p:spPr>
          <a:xfrm>
            <a:off x="1226127" y="3169226"/>
            <a:ext cx="5870864" cy="35952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Down Arrow 7"/>
          <p:cNvSpPr/>
          <p:nvPr/>
        </p:nvSpPr>
        <p:spPr>
          <a:xfrm rot="3633613">
            <a:off x="7096991" y="3034145"/>
            <a:ext cx="1444336" cy="17248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30478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462" y="195118"/>
            <a:ext cx="6044803" cy="8129221"/>
          </a:xfrm>
        </p:spPr>
      </p:pic>
      <p:sp>
        <p:nvSpPr>
          <p:cNvPr id="5" name="Oval 4"/>
          <p:cNvSpPr/>
          <p:nvPr/>
        </p:nvSpPr>
        <p:spPr>
          <a:xfrm>
            <a:off x="1008490" y="2691245"/>
            <a:ext cx="1454156" cy="13092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7923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524" y="183755"/>
            <a:ext cx="5473058" cy="7375344"/>
          </a:xfrm>
        </p:spPr>
      </p:pic>
    </p:spTree>
    <p:extLst>
      <p:ext uri="{BB962C8B-B14F-4D97-AF65-F5344CB8AC3E}">
        <p14:creationId xmlns:p14="http://schemas.microsoft.com/office/powerpoint/2010/main" val="315507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619" y="135075"/>
            <a:ext cx="5471308" cy="7174642"/>
          </a:xfrm>
        </p:spPr>
      </p:pic>
      <p:sp>
        <p:nvSpPr>
          <p:cNvPr id="5" name="Oval 4"/>
          <p:cNvSpPr/>
          <p:nvPr/>
        </p:nvSpPr>
        <p:spPr>
          <a:xfrm>
            <a:off x="1819008" y="3896590"/>
            <a:ext cx="4894118" cy="29614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Down Arrow 5"/>
          <p:cNvSpPr/>
          <p:nvPr/>
        </p:nvSpPr>
        <p:spPr>
          <a:xfrm rot="3633613">
            <a:off x="6867791" y="2473035"/>
            <a:ext cx="1444336" cy="17248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39858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r>
              <a:rPr lang="fa-IR" sz="4000" dirty="0" smtClean="0">
                <a:cs typeface="B Nazanin" panose="00000400000000000000" pitchFamily="2" charset="-78"/>
              </a:rPr>
              <a:t>ارجاع به متخصص به صورت کتبی و پیگیری از طریق سیستم اداری کارخانه و مدیریت جهت به انجام رسیدن</a:t>
            </a:r>
          </a:p>
          <a:p>
            <a:r>
              <a:rPr lang="fa-IR" sz="4000" dirty="0" smtClean="0">
                <a:cs typeface="B Nazanin" panose="00000400000000000000" pitchFamily="2" charset="-78"/>
              </a:rPr>
              <a:t>بایگانی یک نسخه از ارجاع کتبی و نتایج در پرونده فرد</a:t>
            </a:r>
            <a:endParaRPr lang="fa-IR" sz="4000" dirty="0">
              <a:cs typeface="B Nazanin" panose="00000400000000000000" pitchFamily="2" charset="-78"/>
            </a:endParaRPr>
          </a:p>
        </p:txBody>
      </p:sp>
    </p:spTree>
    <p:extLst>
      <p:ext uri="{BB962C8B-B14F-4D97-AF65-F5344CB8AC3E}">
        <p14:creationId xmlns:p14="http://schemas.microsoft.com/office/powerpoint/2010/main" val="212345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انجام مداخلات</a:t>
            </a:r>
            <a:br>
              <a:rPr lang="fa-IR" dirty="0"/>
            </a:br>
            <a:endParaRPr lang="fa-IR" dirty="0"/>
          </a:p>
        </p:txBody>
      </p:sp>
      <p:sp>
        <p:nvSpPr>
          <p:cNvPr id="3" name="Content Placeholder 2"/>
          <p:cNvSpPr>
            <a:spLocks noGrp="1"/>
          </p:cNvSpPr>
          <p:nvPr>
            <p:ph idx="1"/>
          </p:nvPr>
        </p:nvSpPr>
        <p:spPr/>
        <p:txBody>
          <a:bodyPr/>
          <a:lstStyle/>
          <a:p>
            <a:r>
              <a:rPr lang="fa-IR" dirty="0" smtClean="0"/>
              <a:t>پیگیری ارجاعات و ثبت و بایگانی در پرونده</a:t>
            </a:r>
          </a:p>
          <a:p>
            <a:r>
              <a:rPr lang="fa-IR" dirty="0" smtClean="0"/>
              <a:t>تعیین موضوعات آموزشی با توجه به نتایج  معاینات</a:t>
            </a:r>
          </a:p>
          <a:p>
            <a:r>
              <a:rPr lang="fa-IR" dirty="0" smtClean="0"/>
              <a:t>تاثیر در برنامه ریزی تامین تجهیزات حفاظت فردی</a:t>
            </a:r>
          </a:p>
          <a:p>
            <a:r>
              <a:rPr lang="fa-IR" dirty="0" smtClean="0"/>
              <a:t>تشکیل جلسه یا کمیته با کادر اداری و مدیریت کارخانه جهت تغییر شغل، بهسازی عوامل زیان آور ، تامین تسهیلات و تجهیزات </a:t>
            </a:r>
          </a:p>
          <a:p>
            <a:r>
              <a:rPr lang="fa-IR" dirty="0" smtClean="0"/>
              <a:t>تغییر در نوع تغذیه در آشپزخانه</a:t>
            </a:r>
          </a:p>
          <a:p>
            <a:r>
              <a:rPr lang="fa-IR" dirty="0" smtClean="0"/>
              <a:t>و...</a:t>
            </a:r>
          </a:p>
          <a:p>
            <a:endParaRPr lang="fa-IR" dirty="0"/>
          </a:p>
        </p:txBody>
      </p:sp>
    </p:spTree>
    <p:extLst>
      <p:ext uri="{BB962C8B-B14F-4D97-AF65-F5344CB8AC3E}">
        <p14:creationId xmlns:p14="http://schemas.microsoft.com/office/powerpoint/2010/main" val="1087481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t>همکاران شاغل در صنعت حتما حتما حتما موضوع چند مورداز 12 جلسه کمیته حفاظت فردی</a:t>
            </a:r>
            <a:br>
              <a:rPr lang="fa-IR" dirty="0"/>
            </a:br>
            <a:endParaRPr lang="fa-IR" dirty="0"/>
          </a:p>
        </p:txBody>
      </p:sp>
      <p:sp>
        <p:nvSpPr>
          <p:cNvPr id="3" name="Content Placeholder 2"/>
          <p:cNvSpPr>
            <a:spLocks noGrp="1"/>
          </p:cNvSpPr>
          <p:nvPr>
            <p:ph idx="1"/>
          </p:nvPr>
        </p:nvSpPr>
        <p:spPr/>
        <p:txBody>
          <a:bodyPr/>
          <a:lstStyle/>
          <a:p>
            <a:endParaRPr lang="fa-IR" dirty="0"/>
          </a:p>
          <a:p>
            <a:r>
              <a:rPr lang="fa-IR" dirty="0" smtClean="0"/>
              <a:t>تحلیل نتایج ارزیابی عوامل زیان آور </a:t>
            </a:r>
          </a:p>
          <a:p>
            <a:r>
              <a:rPr lang="fa-IR" dirty="0" smtClean="0"/>
              <a:t>تحلیل نتایج معاینات طب کار</a:t>
            </a:r>
          </a:p>
          <a:p>
            <a:r>
              <a:rPr lang="fa-IR" dirty="0" smtClean="0"/>
              <a:t>تحلیل ارزیابی ریسک و به ویژه اعلام کانون های خطر </a:t>
            </a:r>
          </a:p>
          <a:p>
            <a:r>
              <a:rPr lang="fa-IR" dirty="0" smtClean="0"/>
              <a:t>برنامه ریزی شرایط بحران در صنعت(آتش سوزی،زلزله،سیل و..) ومعرفی کانون خطر</a:t>
            </a:r>
          </a:p>
          <a:p>
            <a:r>
              <a:rPr lang="fa-IR" dirty="0" smtClean="0"/>
              <a:t>تعریف جلسات آموزشی که درطول سال برگزار خواهد شد.</a:t>
            </a:r>
          </a:p>
          <a:p>
            <a:endParaRPr lang="fa-IR" dirty="0"/>
          </a:p>
        </p:txBody>
      </p:sp>
    </p:spTree>
    <p:extLst>
      <p:ext uri="{BB962C8B-B14F-4D97-AF65-F5344CB8AC3E}">
        <p14:creationId xmlns:p14="http://schemas.microsoft.com/office/powerpoint/2010/main" val="379786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مهمترین الزامات قانونی</a:t>
            </a:r>
            <a:br>
              <a:rPr lang="fa-IR" b="1" dirty="0"/>
            </a:br>
            <a:endParaRPr lang="fa-IR" dirty="0"/>
          </a:p>
        </p:txBody>
      </p:sp>
      <p:sp>
        <p:nvSpPr>
          <p:cNvPr id="3" name="Content Placeholder 2"/>
          <p:cNvSpPr>
            <a:spLocks noGrp="1"/>
          </p:cNvSpPr>
          <p:nvPr>
            <p:ph idx="1"/>
          </p:nvPr>
        </p:nvSpPr>
        <p:spPr/>
        <p:txBody>
          <a:bodyPr/>
          <a:lstStyle/>
          <a:p>
            <a:r>
              <a:rPr lang="fa-IR" b="1" dirty="0"/>
              <a:t>ماده ۹۲ قانون کار</a:t>
            </a:r>
          </a:p>
          <a:p>
            <a:r>
              <a:rPr lang="fa-IR" dirty="0"/>
              <a:t>کلیه واحد های موضوع ماده ۸۵ این قانون که شاغلین در آنها به اقتضای نوع کار در معرض بروز بیماریهای ناشی از کار قرار دارند.باید برای همه افراد مذکور پرونده پزشکی تشکیل دهند و حداقل سالی یکبار توسط مراکز بهداشتی درمانی از آنها معاینه و آزمایش های لازم را به بعمل آورند و نتیجه را در پرونده مربوطه ضبط نمایند.</a:t>
            </a:r>
          </a:p>
          <a:p>
            <a:endParaRPr lang="fa-IR" dirty="0"/>
          </a:p>
        </p:txBody>
      </p:sp>
    </p:spTree>
    <p:extLst>
      <p:ext uri="{BB962C8B-B14F-4D97-AF65-F5344CB8AC3E}">
        <p14:creationId xmlns:p14="http://schemas.microsoft.com/office/powerpoint/2010/main" val="315037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مهمترین الزامات قانونی</a:t>
            </a:r>
            <a:br>
              <a:rPr lang="fa-IR" b="1" dirty="0"/>
            </a:br>
            <a:endParaRPr lang="fa-IR" dirty="0"/>
          </a:p>
        </p:txBody>
      </p:sp>
      <p:sp>
        <p:nvSpPr>
          <p:cNvPr id="3" name="Content Placeholder 2"/>
          <p:cNvSpPr>
            <a:spLocks noGrp="1"/>
          </p:cNvSpPr>
          <p:nvPr>
            <p:ph idx="1"/>
          </p:nvPr>
        </p:nvSpPr>
        <p:spPr/>
        <p:txBody>
          <a:bodyPr/>
          <a:lstStyle/>
          <a:p>
            <a:r>
              <a:rPr lang="fa-IR" b="1" dirty="0"/>
              <a:t>ماده ۹۰ تامین اجتماعی</a:t>
            </a:r>
          </a:p>
          <a:p>
            <a:r>
              <a:rPr lang="fa-IR" dirty="0"/>
              <a:t>افراد شاغل‌ در کارگاه ها باید قابلیت‌ و استعداد جسمانی‌ متناسب‌ با کارهای‌ مرجوع‌ داشته‌ باشند بدین‌ منظور کار فرمایان‌ مکلفند قبل‌ از بکار گماردن‌ آنها ترتیب‌ معاینه‌ پزشکی‌ آنها را بدهند.</a:t>
            </a:r>
          </a:p>
          <a:p>
            <a:r>
              <a:rPr lang="fa-IR" dirty="0"/>
              <a:t>در صورتی‌ که‌ پس‌ از استخدام‌ مشمولین‌ قانون‌ معلوم‌ شود که‌ نامبردگان‌ در حین‌ استخدام‌ قابلیت‌ و استعداد کار مرجوع‌ را نداشته‌ و کارفرما در معاینه‌ پزشکی‌ آنها تعلل‌ کرده‌ است‌ و بالنتیجه‌ بیمه‌ شده‌ دچار حادثه‌ شده‌ و یا بیماریش‌ شدت‌ یابد سازمان‌ تأمین‌ خدمات‌‌ درمانی‌ و این‌ سازمان‌ مقررات‌ این‌ قانون‌ را درباره‌ بیمه‌ شده‌ اجرا و هزینه‌های‌ مربوط‌ را از کارفرما طبق‌ ماده‌ ۵۰ این‌ قانون‌ مطالبه‌ و وصول‌ خواهند نمود.</a:t>
            </a:r>
          </a:p>
          <a:p>
            <a:endParaRPr lang="fa-IR" dirty="0"/>
          </a:p>
        </p:txBody>
      </p:sp>
    </p:spTree>
    <p:extLst>
      <p:ext uri="{BB962C8B-B14F-4D97-AF65-F5344CB8AC3E}">
        <p14:creationId xmlns:p14="http://schemas.microsoft.com/office/powerpoint/2010/main" val="401986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انواع معاینات شغلی</a:t>
            </a:r>
            <a:br>
              <a:rPr lang="fa-IR" b="1" dirty="0"/>
            </a:br>
            <a:endParaRPr lang="fa-IR" dirty="0"/>
          </a:p>
        </p:txBody>
      </p:sp>
      <p:sp>
        <p:nvSpPr>
          <p:cNvPr id="3" name="Content Placeholder 2"/>
          <p:cNvSpPr>
            <a:spLocks noGrp="1"/>
          </p:cNvSpPr>
          <p:nvPr>
            <p:ph idx="1"/>
          </p:nvPr>
        </p:nvSpPr>
        <p:spPr/>
        <p:txBody>
          <a:bodyPr/>
          <a:lstStyle/>
          <a:p>
            <a:r>
              <a:rPr lang="fa-IR" dirty="0"/>
              <a:t>معاینات بدو استخدام</a:t>
            </a:r>
          </a:p>
          <a:p>
            <a:r>
              <a:rPr lang="fa-IR" dirty="0"/>
              <a:t>معاینات ادواری</a:t>
            </a:r>
          </a:p>
          <a:p>
            <a:r>
              <a:rPr lang="fa-IR" dirty="0"/>
              <a:t>معاینات تطابق با کاریا بازگشت به کار</a:t>
            </a:r>
          </a:p>
          <a:p>
            <a:r>
              <a:rPr lang="fa-IR" dirty="0"/>
              <a:t>معاینات حین بازنشستگی یا معاینات خروج از کار</a:t>
            </a:r>
          </a:p>
          <a:p>
            <a:endParaRPr lang="fa-I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964" r="16053"/>
          <a:stretch/>
        </p:blipFill>
        <p:spPr>
          <a:xfrm>
            <a:off x="0" y="4077419"/>
            <a:ext cx="4038600" cy="2780581"/>
          </a:xfrm>
          <a:prstGeom prst="rect">
            <a:avLst/>
          </a:prstGeom>
        </p:spPr>
      </p:pic>
    </p:spTree>
    <p:extLst>
      <p:ext uri="{BB962C8B-B14F-4D97-AF65-F5344CB8AC3E}">
        <p14:creationId xmlns:p14="http://schemas.microsoft.com/office/powerpoint/2010/main" val="158076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معاینات فرد از شروع استخدام تا سه ماه پس از آن</a:t>
            </a:r>
            <a:endParaRPr lang="fa-IR" dirty="0"/>
          </a:p>
        </p:txBody>
      </p:sp>
      <p:sp>
        <p:nvSpPr>
          <p:cNvPr id="3" name="Content Placeholder 2"/>
          <p:cNvSpPr>
            <a:spLocks noGrp="1"/>
          </p:cNvSpPr>
          <p:nvPr>
            <p:ph idx="1"/>
          </p:nvPr>
        </p:nvSpPr>
        <p:spPr/>
        <p:txBody>
          <a:bodyPr/>
          <a:lstStyle/>
          <a:p>
            <a:r>
              <a:rPr lang="fa-IR" b="1" dirty="0"/>
              <a:t>معاینات بدو استخدام</a:t>
            </a:r>
          </a:p>
          <a:p>
            <a:r>
              <a:rPr lang="fa-IR" dirty="0"/>
              <a:t>تعیین توانایی جسمی و روانی جهت انجام کار</a:t>
            </a:r>
          </a:p>
          <a:p>
            <a:r>
              <a:rPr lang="fa-IR" dirty="0"/>
              <a:t>تعیین وضعیت سلامت عمومی شاغل</a:t>
            </a:r>
          </a:p>
          <a:p>
            <a:r>
              <a:rPr lang="fa-IR" dirty="0"/>
              <a:t>به کارگیری نیروی انسانی در کار متناسب با توانمندی جسمی، روحی و روانی وی </a:t>
            </a:r>
            <a:r>
              <a:rPr lang="en-US" dirty="0"/>
              <a:t>Fitness For Work))</a:t>
            </a:r>
          </a:p>
          <a:p>
            <a:r>
              <a:rPr lang="fa-IR" dirty="0"/>
              <a:t>تهیه اطلاعات پایه در زمینه سلامتی شاغل جهت بررسی های مقایسه ای بعدی در معاینات ادواری</a:t>
            </a:r>
          </a:p>
          <a:p>
            <a:r>
              <a:rPr lang="fa-IR" dirty="0"/>
              <a:t>تهیه و نگهداری کلیه اطلاعات پزشکی شاغل به منظور ارائه به مراجع قانونی در صورت نیاز</a:t>
            </a:r>
          </a:p>
          <a:p>
            <a:endParaRPr lang="fa-IR" dirty="0"/>
          </a:p>
        </p:txBody>
      </p:sp>
    </p:spTree>
    <p:extLst>
      <p:ext uri="{BB962C8B-B14F-4D97-AF65-F5344CB8AC3E}">
        <p14:creationId xmlns:p14="http://schemas.microsoft.com/office/powerpoint/2010/main" val="341446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معرفی کتبی فرد به مراکز مورد تایید تامین اجتماعی </a:t>
            </a:r>
            <a:endParaRPr lang="fa-IR" dirty="0"/>
          </a:p>
        </p:txBody>
      </p:sp>
      <p:sp>
        <p:nvSpPr>
          <p:cNvPr id="3" name="Content Placeholder 2"/>
          <p:cNvSpPr>
            <a:spLocks noGrp="1"/>
          </p:cNvSpPr>
          <p:nvPr>
            <p:ph idx="1"/>
          </p:nvPr>
        </p:nvSpPr>
        <p:spPr/>
        <p:txBody>
          <a:bodyPr/>
          <a:lstStyle/>
          <a:p>
            <a:r>
              <a:rPr lang="fa-IR" dirty="0" smtClean="0"/>
              <a:t>معرفی نامه عکس دار باشد</a:t>
            </a:r>
          </a:p>
          <a:p>
            <a:r>
              <a:rPr lang="fa-IR" dirty="0" smtClean="0"/>
              <a:t>مشخصات عمومی –نام و نام خانوادگی ،کد ملی ،تاریخ تولد </a:t>
            </a:r>
          </a:p>
          <a:p>
            <a:r>
              <a:rPr lang="fa-IR" dirty="0" smtClean="0"/>
              <a:t>نام شغل فرد </a:t>
            </a:r>
          </a:p>
          <a:p>
            <a:r>
              <a:rPr lang="fa-IR" dirty="0" smtClean="0"/>
              <a:t>در صورت امکان چند مورد از عوامل زیان آور و مدت زمان مواجهه</a:t>
            </a:r>
          </a:p>
          <a:p>
            <a:r>
              <a:rPr lang="fa-IR" dirty="0" smtClean="0"/>
              <a:t>مهر و امضای کارخانه </a:t>
            </a:r>
            <a:endParaRPr lang="fa-IR" dirty="0"/>
          </a:p>
        </p:txBody>
      </p:sp>
    </p:spTree>
    <p:extLst>
      <p:ext uri="{BB962C8B-B14F-4D97-AF65-F5344CB8AC3E}">
        <p14:creationId xmlns:p14="http://schemas.microsoft.com/office/powerpoint/2010/main" val="378055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45" y="2671905"/>
            <a:ext cx="10515600" cy="2710585"/>
          </a:xfrm>
        </p:spPr>
        <p:txBody>
          <a:bodyPr>
            <a:normAutofit/>
          </a:bodyPr>
          <a:lstStyle/>
          <a:p>
            <a:r>
              <a:rPr lang="fa-IR" dirty="0" smtClean="0"/>
              <a:t>هر معایناتی بعد از سه ماه از استخدام فرد در محل دوره ای محسوب میگردد.</a:t>
            </a:r>
            <a:br>
              <a:rPr lang="fa-IR" dirty="0" smtClean="0"/>
            </a:br>
            <a:r>
              <a:rPr lang="fa-IR" dirty="0" smtClean="0"/>
              <a:t>تامین اجتماعی معاینات دوره ای یکسال اول استخدام را بدو حساب می کند.</a:t>
            </a:r>
            <a:endParaRPr lang="fa-IR" dirty="0"/>
          </a:p>
        </p:txBody>
      </p:sp>
      <p:sp>
        <p:nvSpPr>
          <p:cNvPr id="3" name="Content Placeholder 2"/>
          <p:cNvSpPr>
            <a:spLocks noGrp="1"/>
          </p:cNvSpPr>
          <p:nvPr>
            <p:ph idx="1"/>
          </p:nvPr>
        </p:nvSpPr>
        <p:spPr>
          <a:xfrm>
            <a:off x="962891" y="396513"/>
            <a:ext cx="10515600" cy="2887014"/>
          </a:xfrm>
        </p:spPr>
        <p:txBody>
          <a:bodyPr/>
          <a:lstStyle/>
          <a:p>
            <a:r>
              <a:rPr lang="fa-IR" b="1" dirty="0"/>
              <a:t>معاینات ادواری</a:t>
            </a:r>
          </a:p>
          <a:p>
            <a:r>
              <a:rPr lang="fa-IR" dirty="0"/>
              <a:t>تشخیص به موقع علایم بیماری های شغلی</a:t>
            </a:r>
          </a:p>
          <a:p>
            <a:r>
              <a:rPr lang="fa-IR" dirty="0"/>
              <a:t>تعیین تناسب شغلی شاغلین : اثر عوامل زیان آور بربیماری یا توانایی انجام ایمن وظایف شغلی</a:t>
            </a:r>
          </a:p>
          <a:p>
            <a:endParaRPr lang="fa-IR" dirty="0"/>
          </a:p>
        </p:txBody>
      </p:sp>
    </p:spTree>
    <p:extLst>
      <p:ext uri="{BB962C8B-B14F-4D97-AF65-F5344CB8AC3E}">
        <p14:creationId xmlns:p14="http://schemas.microsoft.com/office/powerpoint/2010/main" val="199008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2265217"/>
            <a:ext cx="10515600" cy="3911745"/>
          </a:xfrm>
        </p:spPr>
        <p:txBody>
          <a:bodyPr/>
          <a:lstStyle/>
          <a:p>
            <a:r>
              <a:rPr lang="fa-IR" b="1" dirty="0"/>
              <a:t>معاینات تطابق با کاریا بازگشت به کار</a:t>
            </a:r>
          </a:p>
          <a:p>
            <a:r>
              <a:rPr lang="fa-IR" dirty="0"/>
              <a:t>بازگشت مناسب فرد آسیب دیده از حادثه یا یک بیماری (شغلی و غیر شغلی) به کار مناسب با توان جسمی و روانی</a:t>
            </a:r>
          </a:p>
          <a:p>
            <a:r>
              <a:rPr lang="fa-IR" dirty="0"/>
              <a:t>تعیین و ضعیت کلی سلامت شغلی حین خروج از کار :ر بابت عوارض دیررس یا طولانی مدت عوامل زیان آور (همچون </a:t>
            </a:r>
            <a:r>
              <a:rPr lang="fa-IR" dirty="0">
                <a:hlinkClick r:id="rId2"/>
              </a:rPr>
              <a:t>آزبست</a:t>
            </a:r>
            <a:r>
              <a:rPr lang="fa-IR" dirty="0"/>
              <a:t>، سیلیس، </a:t>
            </a:r>
            <a:r>
              <a:rPr lang="fa-IR" dirty="0">
                <a:hlinkClick r:id="rId3"/>
              </a:rPr>
              <a:t>پرتوهای یونیزان</a:t>
            </a:r>
            <a:r>
              <a:rPr lang="fa-IR" dirty="0"/>
              <a:t> و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847"/>
          <a:stretch/>
        </p:blipFill>
        <p:spPr>
          <a:xfrm>
            <a:off x="1392381" y="4303675"/>
            <a:ext cx="2389909" cy="2321860"/>
          </a:xfrm>
          <a:prstGeom prst="rect">
            <a:avLst/>
          </a:prstGeom>
        </p:spPr>
      </p:pic>
    </p:spTree>
    <p:extLst>
      <p:ext uri="{BB962C8B-B14F-4D97-AF65-F5344CB8AC3E}">
        <p14:creationId xmlns:p14="http://schemas.microsoft.com/office/powerpoint/2010/main" val="39758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اهداف </a:t>
            </a:r>
            <a:r>
              <a:rPr lang="fa-IR" b="1" dirty="0"/>
              <a:t>معاینات دوره ای</a:t>
            </a:r>
            <a:br>
              <a:rPr lang="fa-IR" b="1" dirty="0"/>
            </a:br>
            <a:endParaRPr lang="fa-IR" dirty="0"/>
          </a:p>
        </p:txBody>
      </p:sp>
      <p:sp>
        <p:nvSpPr>
          <p:cNvPr id="3" name="Content Placeholder 2"/>
          <p:cNvSpPr>
            <a:spLocks noGrp="1"/>
          </p:cNvSpPr>
          <p:nvPr>
            <p:ph idx="1"/>
          </p:nvPr>
        </p:nvSpPr>
        <p:spPr/>
        <p:txBody>
          <a:bodyPr/>
          <a:lstStyle/>
          <a:p>
            <a:r>
              <a:rPr lang="fa-IR" b="1" dirty="0"/>
              <a:t>تشخیص زود رس بیماری ها و عوارض ناشی از کار</a:t>
            </a:r>
            <a:endParaRPr lang="fa-IR" dirty="0"/>
          </a:p>
          <a:p>
            <a:r>
              <a:rPr lang="fa-IR" b="1" dirty="0"/>
              <a:t>درمان به هنگام و جلو گیری از بیماری های شغلی</a:t>
            </a:r>
            <a:endParaRPr lang="fa-IR" dirty="0"/>
          </a:p>
          <a:p>
            <a:r>
              <a:rPr lang="fa-IR" b="1" dirty="0"/>
              <a:t>پیشنهاد برای تغییر شغل و یا محدود ساختن کار کارگران بیمار</a:t>
            </a:r>
            <a:endParaRPr lang="fa-IR" dirty="0"/>
          </a:p>
          <a:p>
            <a:r>
              <a:rPr lang="fa-IR" b="1" dirty="0"/>
              <a:t>جلوگیری از انتقال و پخش بیماری های واگیر</a:t>
            </a:r>
            <a:endParaRPr lang="fa-IR" dirty="0"/>
          </a:p>
          <a:p>
            <a:r>
              <a:rPr lang="fa-IR" b="1" dirty="0"/>
              <a:t>پیشگیری از بروز بیماری های حرفه ای در افرادی که کار همانند دارند</a:t>
            </a:r>
            <a:endParaRPr lang="fa-IR" dirty="0"/>
          </a:p>
          <a:p>
            <a:r>
              <a:rPr lang="fa-IR" b="1" dirty="0"/>
              <a:t>بررسی اثرات عوامل زیان آور محیط کار بر روی کارگران</a:t>
            </a:r>
            <a:endParaRPr lang="fa-IR" dirty="0"/>
          </a:p>
          <a:p>
            <a:r>
              <a:rPr lang="fa-IR" b="1" dirty="0"/>
              <a:t>ارزشیابی روش های پیشگیری و ایمنی</a:t>
            </a:r>
            <a:endParaRPr lang="fa-IR" dirty="0"/>
          </a:p>
          <a:p>
            <a:endParaRPr lang="fa-IR" dirty="0"/>
          </a:p>
        </p:txBody>
      </p:sp>
    </p:spTree>
    <p:extLst>
      <p:ext uri="{BB962C8B-B14F-4D97-AF65-F5344CB8AC3E}">
        <p14:creationId xmlns:p14="http://schemas.microsoft.com/office/powerpoint/2010/main" val="2001814134"/>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TotalTime>
  <Words>635</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 Nazanin</vt:lpstr>
      <vt:lpstr>Tahoma</vt:lpstr>
      <vt:lpstr>Trebuchet MS</vt:lpstr>
      <vt:lpstr>Wingdings 3</vt:lpstr>
      <vt:lpstr>Facet</vt:lpstr>
      <vt:lpstr>تحلیل و آنالیز نتایج معاینات طب کار در صنایع</vt:lpstr>
      <vt:lpstr>مهمترین الزامات قانونی </vt:lpstr>
      <vt:lpstr>مهمترین الزامات قانونی </vt:lpstr>
      <vt:lpstr>انواع معاینات شغلی </vt:lpstr>
      <vt:lpstr>معاینات فرد از شروع استخدام تا سه ماه پس از آن</vt:lpstr>
      <vt:lpstr>معرفی کتبی فرد به مراکز مورد تایید تامین اجتماعی </vt:lpstr>
      <vt:lpstr>هر معایناتی بعد از سه ماه از استخدام فرد در محل دوره ای محسوب میگردد. تامین اجتماعی معاینات دوره ای یکسال اول استخدام را بدو حساب می کند.</vt:lpstr>
      <vt:lpstr>PowerPoint Presentation</vt:lpstr>
      <vt:lpstr>اهداف معاینات دوره ای </vt:lpstr>
      <vt:lpstr> </vt:lpstr>
      <vt:lpstr>رعایت نکات ضروری در انجام معاینات دوره ای </vt:lpstr>
      <vt:lpstr>قبل از انجام معاینات توسط شرکت های خصوصی</vt:lpstr>
      <vt:lpstr>PowerPoint Presentation</vt:lpstr>
      <vt:lpstr>PowerPoint Presentation</vt:lpstr>
      <vt:lpstr>PowerPoint Presentation</vt:lpstr>
      <vt:lpstr>PowerPoint Presentation</vt:lpstr>
      <vt:lpstr>PowerPoint Presentation</vt:lpstr>
      <vt:lpstr>انجام مداخلات </vt:lpstr>
      <vt:lpstr>همکاران شاغل در صنعت حتما حتما حتما موضوع چند مورداز 12 جلسه کمیته حفاظت فردی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behdasht herfei</dc:creator>
  <cp:lastModifiedBy>behdasht herfei</cp:lastModifiedBy>
  <cp:revision>24</cp:revision>
  <dcterms:created xsi:type="dcterms:W3CDTF">2024-01-13T06:56:14Z</dcterms:created>
  <dcterms:modified xsi:type="dcterms:W3CDTF">2024-01-13T08:07:56Z</dcterms:modified>
</cp:coreProperties>
</file>